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65" r:id="rId2"/>
    <p:sldId id="266" r:id="rId3"/>
    <p:sldId id="267" r:id="rId4"/>
  </p:sldIdLst>
  <p:sldSz cx="9144000" cy="6858000" type="screen4x3"/>
  <p:notesSz cx="7104063" cy="10234613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Helvetica Neue" panose="020B0604020202020204" charset="0"/>
      <p:regular r:id="rId10"/>
      <p:bold r:id="rId11"/>
      <p:italic r:id="rId12"/>
      <p:boldItalic r:id="rId13"/>
    </p:embeddedFont>
    <p:embeddedFont>
      <p:font typeface="Tahoma" panose="020B0604030504040204" pitchFamily="34" charset="0"/>
      <p:regular r:id="rId14"/>
      <p:bold r:id="rId15"/>
    </p:embeddedFont>
    <p:embeddedFont>
      <p:font typeface="Verdana" panose="020B060403050404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CRapyMf6LcF8R5B+TlT1xDsh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AAB1742-F843-4D19-BACE-269736A9651A}">
  <a:tblStyle styleId="{9AAB1742-F843-4D19-BACE-269736A965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4D13C2F-A016-4BB0-B22B-C4428DAD8016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4" y="3"/>
            <a:ext cx="3078427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625" tIns="47300" rIns="94625" bIns="473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5641" y="3"/>
            <a:ext cx="3078427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625" tIns="47300" rIns="94625" bIns="473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5363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47212" y="4861442"/>
            <a:ext cx="5209646" cy="4605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625" tIns="47300" rIns="94625" bIns="473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4" y="9722885"/>
            <a:ext cx="3078427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625" tIns="47300" rIns="94625" bIns="473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5641" y="9722885"/>
            <a:ext cx="3078427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625" tIns="47300" rIns="94625" bIns="47300" anchor="b" anchorCtr="0">
            <a:noAutofit/>
          </a:bodyPr>
          <a:lstStyle/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pPr algn="r"/>
              <a:t>‹N°›</a:t>
            </a:fld>
            <a:endParaRPr lang="fr-FR"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947212" y="4861442"/>
            <a:ext cx="5209646" cy="4605577"/>
          </a:xfrm>
          <a:prstGeom prst="rect">
            <a:avLst/>
          </a:prstGeom>
        </p:spPr>
        <p:txBody>
          <a:bodyPr spcFirstLastPara="1" wrap="square" lIns="94625" tIns="47300" rIns="94625" bIns="4730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82" name="Google Shape;18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947212" y="4861442"/>
            <a:ext cx="5209646" cy="4605577"/>
          </a:xfrm>
          <a:prstGeom prst="rect">
            <a:avLst/>
          </a:prstGeom>
        </p:spPr>
        <p:txBody>
          <a:bodyPr spcFirstLastPara="1" wrap="square" lIns="94625" tIns="47300" rIns="94625" bIns="4730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07" name="Google Shape;2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947212" y="4861442"/>
            <a:ext cx="5209646" cy="4605577"/>
          </a:xfrm>
          <a:prstGeom prst="rect">
            <a:avLst/>
          </a:prstGeom>
        </p:spPr>
        <p:txBody>
          <a:bodyPr spcFirstLastPara="1" wrap="square" lIns="94625" tIns="47300" rIns="94625" bIns="4730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33" name="Google Shape;2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  <p:sp>
        <p:nvSpPr>
          <p:cNvPr id="185" name="Google Shape;185;p9"/>
          <p:cNvSpPr/>
          <p:nvPr/>
        </p:nvSpPr>
        <p:spPr>
          <a:xfrm>
            <a:off x="795647" y="262390"/>
            <a:ext cx="729679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Organigramme de l’ERLM </a:t>
            </a:r>
            <a:r>
              <a:rPr lang="fr-FR" sz="3200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2026 </a:t>
            </a:r>
            <a:endParaRPr sz="3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078182" y="903689"/>
            <a:ext cx="4857008" cy="1136745"/>
          </a:xfrm>
          <a:prstGeom prst="rect">
            <a:avLst/>
          </a:prstGeom>
          <a:solidFill>
            <a:srgbClr val="366092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Ordonnateur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Proviseur du Lycée Gustave Flaubert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Amand RIQUIER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264143" y="1126422"/>
            <a:ext cx="1599017" cy="914012"/>
          </a:xfrm>
          <a:prstGeom prst="rect">
            <a:avLst/>
          </a:prstGeom>
          <a:solidFill>
            <a:srgbClr val="9472B0"/>
          </a:solidFill>
          <a:ln>
            <a:noFill/>
          </a:ln>
          <a:effectLst>
            <a:outerShdw blurRad="50800" dist="127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Assistante de direction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Narjess GABROUNE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Chargée de communication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Fatma AYARI</a:t>
            </a:r>
            <a:endParaRPr sz="9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7123898" y="1276695"/>
            <a:ext cx="1789330" cy="763739"/>
          </a:xfrm>
          <a:prstGeom prst="rect">
            <a:avLst/>
          </a:prstGeom>
          <a:solidFill>
            <a:srgbClr val="205867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 Comptable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dirty="0" err="1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Josian</a:t>
            </a:r>
            <a:r>
              <a:rPr lang="fr-FR" sz="1100" b="1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REGNAULT </a:t>
            </a:r>
            <a:endParaRPr sz="1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91760" y="2457521"/>
            <a:ext cx="3747029" cy="840086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Secrétaire Général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Khaled YAKER</a:t>
            </a:r>
            <a:endParaRPr dirty="0"/>
          </a:p>
        </p:txBody>
      </p:sp>
      <p:sp>
        <p:nvSpPr>
          <p:cNvPr id="190" name="Google Shape;190;p9"/>
          <p:cNvSpPr/>
          <p:nvPr/>
        </p:nvSpPr>
        <p:spPr>
          <a:xfrm>
            <a:off x="91760" y="3406615"/>
            <a:ext cx="856954" cy="1619698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Gestion des ressources humaines</a:t>
            </a:r>
            <a:endParaRPr sz="11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1008043" y="3406615"/>
            <a:ext cx="855118" cy="1619698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Gestion budgétaire </a:t>
            </a:r>
            <a:endParaRPr sz="105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1943454" y="3406615"/>
            <a:ext cx="855118" cy="1619698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Gestion matérielle</a:t>
            </a:r>
            <a:endParaRPr sz="105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2870810" y="3406615"/>
            <a:ext cx="967979" cy="1606575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Service informatique</a:t>
            </a:r>
            <a:endParaRPr sz="105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3899362" y="2469290"/>
            <a:ext cx="953398" cy="2508275"/>
          </a:xfrm>
          <a:prstGeom prst="rect">
            <a:avLst/>
          </a:prstGeom>
          <a:solidFill>
            <a:srgbClr val="BF9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Proviseurs adjoints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sym typeface="Verdana"/>
              </a:rPr>
              <a:t>Thibault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sym typeface="Verdana"/>
              </a:rPr>
              <a:t>DELES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Karine BOUILLER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4886150" y="2469290"/>
            <a:ext cx="1015887" cy="2508275"/>
          </a:xfrm>
          <a:prstGeom prst="rect">
            <a:avLst/>
          </a:prstGeom>
          <a:solidFill>
            <a:srgbClr val="BF9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b="1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Directeurs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Valérie DAUMAS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b="1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r>
              <a:rPr lang="fr-FR" sz="11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Guy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ROSSIGNOL</a:t>
            </a:r>
            <a:endParaRPr sz="1000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5938641" y="2464387"/>
            <a:ext cx="1069580" cy="2508275"/>
          </a:xfrm>
          <a:prstGeom prst="rect">
            <a:avLst/>
          </a:prstGeom>
          <a:solidFill>
            <a:srgbClr val="BF9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b="1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Principal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 Abbas DAICHE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Directeur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b="1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err="1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M.Serge</a:t>
            </a:r>
            <a:endParaRPr sz="11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BAYLE</a:t>
            </a:r>
            <a:endParaRPr sz="11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7038253" y="2466376"/>
            <a:ext cx="1030749" cy="2508275"/>
          </a:xfrm>
          <a:prstGeom prst="rect">
            <a:avLst/>
          </a:prstGeom>
          <a:solidFill>
            <a:srgbClr val="BF9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Directeur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b="1" i="1" dirty="0">
              <a:solidFill>
                <a:srgbClr val="FFFFFF"/>
              </a:solidFill>
              <a:latin typeface="Verdana"/>
              <a:ea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b="1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r>
              <a:rPr lang="fr-FR" sz="11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. Matthieu HUMERY 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8100838" y="2467627"/>
            <a:ext cx="977775" cy="2508275"/>
          </a:xfrm>
          <a:prstGeom prst="rect">
            <a:avLst/>
          </a:prstGeom>
          <a:solidFill>
            <a:srgbClr val="BF9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Directrice</a:t>
            </a:r>
            <a:endParaRPr b="1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Anne BARBARIT </a:t>
            </a:r>
            <a:endParaRPr dirty="0"/>
          </a:p>
        </p:txBody>
      </p:sp>
      <p:sp>
        <p:nvSpPr>
          <p:cNvPr id="199" name="Google Shape;199;p9"/>
          <p:cNvSpPr/>
          <p:nvPr/>
        </p:nvSpPr>
        <p:spPr>
          <a:xfrm>
            <a:off x="91760" y="5367187"/>
            <a:ext cx="3747029" cy="989163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Services communs de l’ERLM</a:t>
            </a:r>
            <a:endParaRPr sz="19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3899362" y="5367188"/>
            <a:ext cx="953398" cy="989162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Lycée Gustave Flaubert La Marsa</a:t>
            </a:r>
            <a:endParaRPr sz="1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4898983" y="5367186"/>
            <a:ext cx="996774" cy="989163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Ecole Paul Verlaine La Marsa</a:t>
            </a:r>
            <a:endParaRPr sz="1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5938642" y="5367188"/>
            <a:ext cx="1084910" cy="989163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Etablissement français Philippe Séguin Sousse</a:t>
            </a:r>
            <a:endParaRPr sz="1000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7066437" y="5367188"/>
            <a:ext cx="1042997" cy="989163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Ecole George Sand Nabeul</a:t>
            </a:r>
            <a:endParaRPr sz="1000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8142931" y="5367189"/>
            <a:ext cx="956102" cy="989162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Ecole Jean Giono Bizerte</a:t>
            </a:r>
            <a:endParaRPr sz="1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FFFFFF"/>
                </a:solidFill>
              </a:rPr>
              <a:t>2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1391811" y="232604"/>
            <a:ext cx="6149020" cy="635000"/>
          </a:xfrm>
          <a:prstGeom prst="rect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b="1" i="1">
                <a:solidFill>
                  <a:srgbClr val="366092"/>
                </a:solidFill>
                <a:latin typeface="Verdana"/>
                <a:ea typeface="Verdana"/>
                <a:cs typeface="Verdana"/>
                <a:sym typeface="Verdana"/>
              </a:rPr>
              <a:t>Services communs de l’Etablissement Régional de La Marsa</a:t>
            </a:r>
            <a:endParaRPr sz="1800" b="1">
              <a:solidFill>
                <a:srgbClr val="36609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1356168" y="1229370"/>
            <a:ext cx="2832377" cy="840086"/>
          </a:xfrm>
          <a:prstGeom prst="rect">
            <a:avLst/>
          </a:prstGeom>
          <a:solidFill>
            <a:srgbClr val="ABD4D8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Secrétaire Général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Khaled YAKER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6310784" y="1228940"/>
            <a:ext cx="2460093" cy="840516"/>
          </a:xfrm>
          <a:prstGeom prst="rect">
            <a:avLst/>
          </a:prstGeom>
          <a:solidFill>
            <a:srgbClr val="205867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Agent Comptable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00" b="1" dirty="0" err="1" smtClean="0">
                <a:solidFill>
                  <a:srgbClr val="FFFFFF"/>
                </a:solidFill>
                <a:latin typeface="Helvetica Neue"/>
                <a:ea typeface="Verdana"/>
                <a:cs typeface="Verdana"/>
                <a:sym typeface="Helvetica Neue"/>
              </a:rPr>
              <a:t>Josian</a:t>
            </a:r>
            <a:r>
              <a:rPr lang="fr-FR" sz="1900" b="1" dirty="0" smtClean="0">
                <a:solidFill>
                  <a:srgbClr val="FFFFFF"/>
                </a:solidFill>
                <a:latin typeface="Helvetica Neue"/>
                <a:ea typeface="Verdana"/>
                <a:cs typeface="Verdana"/>
                <a:sym typeface="Helvetica Neue"/>
              </a:rPr>
              <a:t> REGNAULT</a:t>
            </a:r>
            <a:endParaRPr sz="1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13" name="Google Shape;213;p10"/>
          <p:cNvCxnSpPr/>
          <p:nvPr/>
        </p:nvCxnSpPr>
        <p:spPr>
          <a:xfrm>
            <a:off x="4188544" y="1649413"/>
            <a:ext cx="2122239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dash"/>
            <a:miter lim="400000"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</p:cxnSp>
      <p:sp>
        <p:nvSpPr>
          <p:cNvPr id="214" name="Google Shape;214;p10"/>
          <p:cNvSpPr/>
          <p:nvPr/>
        </p:nvSpPr>
        <p:spPr>
          <a:xfrm>
            <a:off x="158047" y="2388530"/>
            <a:ext cx="1448117" cy="727572"/>
          </a:xfrm>
          <a:prstGeom prst="rect">
            <a:avLst/>
          </a:prstGeom>
          <a:solidFill>
            <a:srgbClr val="9472B0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Gestion des ressources humaines</a:t>
            </a:r>
            <a:endParaRPr sz="1100" b="1" i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1657041" y="2388530"/>
            <a:ext cx="1460665" cy="727572"/>
          </a:xfrm>
          <a:prstGeom prst="rect">
            <a:avLst/>
          </a:prstGeom>
          <a:solidFill>
            <a:srgbClr val="9472B0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Gestion budgétaire </a:t>
            </a:r>
            <a:endParaRPr sz="1100" b="1" i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3200403" y="2388530"/>
            <a:ext cx="1547960" cy="727572"/>
          </a:xfrm>
          <a:prstGeom prst="rect">
            <a:avLst/>
          </a:prstGeom>
          <a:solidFill>
            <a:srgbClr val="9472B0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Gestion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matérielle</a:t>
            </a:r>
            <a:endParaRPr sz="1100" b="1" i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4901684" y="2390117"/>
            <a:ext cx="1255778" cy="706996"/>
          </a:xfrm>
          <a:prstGeom prst="rect">
            <a:avLst/>
          </a:prstGeom>
          <a:solidFill>
            <a:srgbClr val="9472B0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Service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informatique</a:t>
            </a:r>
            <a:endParaRPr sz="1100" b="1" i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6310783" y="2378242"/>
            <a:ext cx="2460093" cy="727572"/>
          </a:xfrm>
          <a:prstGeom prst="rect">
            <a:avLst/>
          </a:prstGeom>
          <a:solidFill>
            <a:srgbClr val="205867"/>
          </a:solidFill>
          <a:ln w="25400" cap="flat" cmpd="sng">
            <a:solidFill>
              <a:srgbClr val="367D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Agence comptable</a:t>
            </a:r>
            <a:endParaRPr sz="14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19" name="Google Shape;219;p10"/>
          <p:cNvCxnSpPr/>
          <p:nvPr/>
        </p:nvCxnSpPr>
        <p:spPr>
          <a:xfrm rot="10800000" flipH="1">
            <a:off x="1079983" y="2242811"/>
            <a:ext cx="4449590" cy="635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</p:cxnSp>
      <p:cxnSp>
        <p:nvCxnSpPr>
          <p:cNvPr id="220" name="Google Shape;220;p10"/>
          <p:cNvCxnSpPr/>
          <p:nvPr/>
        </p:nvCxnSpPr>
        <p:spPr>
          <a:xfrm rot="10800000">
            <a:off x="2626709" y="2069455"/>
            <a:ext cx="0" cy="167007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</p:cxnSp>
      <p:cxnSp>
        <p:nvCxnSpPr>
          <p:cNvPr id="221" name="Google Shape;221;p10"/>
          <p:cNvCxnSpPr/>
          <p:nvPr/>
        </p:nvCxnSpPr>
        <p:spPr>
          <a:xfrm rot="10800000">
            <a:off x="2274289" y="2289261"/>
            <a:ext cx="0" cy="120563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</p:cxnSp>
      <p:cxnSp>
        <p:nvCxnSpPr>
          <p:cNvPr id="222" name="Google Shape;222;p10"/>
          <p:cNvCxnSpPr/>
          <p:nvPr/>
        </p:nvCxnSpPr>
        <p:spPr>
          <a:xfrm rot="10800000">
            <a:off x="4069405" y="2257678"/>
            <a:ext cx="0" cy="13085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</p:cxnSp>
      <p:cxnSp>
        <p:nvCxnSpPr>
          <p:cNvPr id="223" name="Google Shape;223;p10"/>
          <p:cNvCxnSpPr/>
          <p:nvPr/>
        </p:nvCxnSpPr>
        <p:spPr>
          <a:xfrm rot="10800000" flipH="1">
            <a:off x="5523051" y="2236264"/>
            <a:ext cx="6522" cy="140953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</p:cxnSp>
      <p:cxnSp>
        <p:nvCxnSpPr>
          <p:cNvPr id="224" name="Google Shape;224;p10"/>
          <p:cNvCxnSpPr/>
          <p:nvPr/>
        </p:nvCxnSpPr>
        <p:spPr>
          <a:xfrm rot="10800000">
            <a:off x="1079984" y="2260610"/>
            <a:ext cx="0" cy="117632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</p:cxnSp>
      <p:cxnSp>
        <p:nvCxnSpPr>
          <p:cNvPr id="225" name="Google Shape;225;p10"/>
          <p:cNvCxnSpPr/>
          <p:nvPr/>
        </p:nvCxnSpPr>
        <p:spPr>
          <a:xfrm rot="10800000" flipH="1">
            <a:off x="7613677" y="2069454"/>
            <a:ext cx="6522" cy="308786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</p:cxnSp>
      <p:sp>
        <p:nvSpPr>
          <p:cNvPr id="226" name="Google Shape;226;p10"/>
          <p:cNvSpPr/>
          <p:nvPr/>
        </p:nvSpPr>
        <p:spPr>
          <a:xfrm>
            <a:off x="159028" y="3212327"/>
            <a:ext cx="1447136" cy="3395207"/>
          </a:xfrm>
          <a:prstGeom prst="rect">
            <a:avLst/>
          </a:prstGeom>
          <a:solidFill>
            <a:srgbClr val="9472B0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Responsable de la GRH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10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Rayda</a:t>
            </a: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OUEDHERFI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Chargée développement RH et relations sociales</a:t>
            </a:r>
            <a:endParaRPr sz="10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10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Faten</a:t>
            </a: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JEBRI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1667845" y="3212327"/>
            <a:ext cx="1446280" cy="3395206"/>
          </a:xfrm>
          <a:prstGeom prst="rect">
            <a:avLst/>
          </a:prstGeom>
          <a:solidFill>
            <a:srgbClr val="9472B0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lvl="0" algn="ctr"/>
            <a:r>
              <a:rPr lang="fr-FR" sz="10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Responsable budgétaire et achats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10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Hana</a:t>
            </a: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DARRAGI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Responsable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de la recette et des droits constatés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Iman </a:t>
            </a:r>
            <a:r>
              <a:rPr lang="fr-FR" sz="10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GHARBI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i="1" dirty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3213675" y="3184718"/>
            <a:ext cx="1534688" cy="3395206"/>
          </a:xfrm>
          <a:prstGeom prst="rect">
            <a:avLst/>
          </a:prstGeom>
          <a:solidFill>
            <a:srgbClr val="9472B0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000" b="1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Adjointe SG/ gestion </a:t>
            </a:r>
            <a:r>
              <a:rPr lang="fr-FR" sz="10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matérielle et budgétaire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10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Emna</a:t>
            </a: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lang="fr-FR" sz="1000" b="1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BEN TARCHA</a:t>
            </a: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Responsable de la maintenance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 </a:t>
            </a:r>
            <a:r>
              <a:rPr lang="fr-FR" sz="1000" b="1" i="1" dirty="0" err="1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Foued</a:t>
            </a:r>
            <a:r>
              <a:rPr lang="fr-FR" sz="10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BEN ROMDHANE</a:t>
            </a: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Préventionniste, responsable de la sécurité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. Malek </a:t>
            </a:r>
            <a:r>
              <a:rPr lang="fr-FR" sz="10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HAROUNI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/>
            <a:r>
              <a:rPr lang="fr-FR" sz="1000" i="1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Reprographe</a:t>
            </a:r>
          </a:p>
          <a:p>
            <a:pPr algn="ctr"/>
            <a:r>
              <a:rPr lang="fr-FR" sz="1000" b="1" i="1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r>
              <a:rPr lang="fr-FR" sz="1000" b="1" i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. Béchir BENNACEUR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4901684" y="3212329"/>
            <a:ext cx="1255778" cy="3395206"/>
          </a:xfrm>
          <a:prstGeom prst="rect">
            <a:avLst/>
          </a:prstGeom>
          <a:solidFill>
            <a:srgbClr val="9472B0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i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i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Informaticien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M. </a:t>
            </a:r>
            <a:r>
              <a:rPr lang="fr-FR" sz="1000" b="1" i="1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Karim </a:t>
            </a:r>
            <a:r>
              <a:rPr lang="fr-FR" sz="1000" b="1" i="1" dirty="0" err="1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Beshikh</a:t>
            </a:r>
            <a:endParaRPr lang="fr-FR" sz="1000" b="1" i="1" dirty="0" smtClean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i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000" i="1" dirty="0" smtClean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Informaticien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M. Ridha METOUI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i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algn="ctr"/>
            <a:endParaRPr lang="fr-FR" sz="1600" i="1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algn="ctr"/>
            <a:r>
              <a:rPr lang="fr-FR" sz="1000" i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Informaticien</a:t>
            </a:r>
            <a:endParaRPr lang="fr-FR" sz="1000" dirty="0"/>
          </a:p>
          <a:p>
            <a:pPr lvl="0" algn="ctr"/>
            <a:r>
              <a:rPr lang="fr-FR" sz="1100" b="1" i="1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M. </a:t>
            </a:r>
            <a:r>
              <a:rPr lang="fr-FR" sz="1100" b="1" i="1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Rami </a:t>
            </a:r>
          </a:p>
          <a:p>
            <a:pPr lvl="0" algn="ctr"/>
            <a:r>
              <a:rPr lang="fr-FR" sz="1100" b="1" i="1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OBAY</a:t>
            </a:r>
            <a:endParaRPr lang="fr-FR" sz="11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i="1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6310783" y="3217319"/>
            <a:ext cx="2431952" cy="3390216"/>
          </a:xfrm>
          <a:prstGeom prst="rect">
            <a:avLst/>
          </a:prstGeom>
          <a:solidFill>
            <a:srgbClr val="205867"/>
          </a:solidFill>
          <a:ln w="25400" cap="flat" cmpd="sng">
            <a:solidFill>
              <a:srgbClr val="8C3A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 dirty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i="1" dirty="0" smtClean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i="1" dirty="0" smtClean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Responsable </a:t>
            </a:r>
            <a:r>
              <a:rPr lang="fr-FR" sz="1100" i="1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de caisse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M. Karim BOUTARFA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00B05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00B05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i="1" dirty="0" smtClean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i="1" dirty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i="1" dirty="0" smtClean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i="1" dirty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1100" i="1" dirty="0" smtClean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i="1" dirty="0" smtClean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Adjointe </a:t>
            </a:r>
            <a:r>
              <a:rPr lang="fr-FR" sz="1100" i="1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de l’agent comptable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 i="1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1100" b="1" i="1" dirty="0" err="1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Ouahida</a:t>
            </a:r>
            <a:r>
              <a:rPr lang="fr-FR" sz="1100" b="1" i="1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 AJLANI</a:t>
            </a:r>
            <a:endParaRPr sz="11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00B05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1" dirty="0">
              <a:solidFill>
                <a:srgbClr val="00B05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FFFFFF"/>
                </a:solidFill>
              </a:rPr>
              <a:t>3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308639" y="88624"/>
            <a:ext cx="1390765" cy="376712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Lycée GF La Marsa</a:t>
            </a:r>
            <a:endParaRPr sz="1000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1757187" y="88624"/>
            <a:ext cx="2159206" cy="377246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Ecole PV La Marsa</a:t>
            </a:r>
            <a:endParaRPr sz="1000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4009351" y="88624"/>
            <a:ext cx="2139353" cy="377246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Etablissement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PS Sousse</a:t>
            </a:r>
            <a:endParaRPr sz="1000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7526282" y="88624"/>
            <a:ext cx="1259682" cy="377246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Ecole GS Nabeul</a:t>
            </a:r>
            <a:endParaRPr sz="1050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6246593" y="88624"/>
            <a:ext cx="1189377" cy="377246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Ecole JG Bizerte</a:t>
            </a:r>
            <a:endParaRPr sz="1050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308639" y="531439"/>
            <a:ext cx="1390765" cy="948844"/>
          </a:xfrm>
          <a:prstGeom prst="rect">
            <a:avLst/>
          </a:prstGeom>
          <a:gradFill>
            <a:gsLst>
              <a:gs pos="0">
                <a:srgbClr val="B3C7DF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Proviseure adjointe </a:t>
            </a: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: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Karine BOUILLER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Proviseur adjoint </a:t>
            </a: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endParaRPr sz="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 Thibault DELES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308638" y="1553447"/>
            <a:ext cx="1388619" cy="2047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CPE en charge des 1</a:t>
            </a:r>
            <a:r>
              <a:rPr lang="fr-FR" sz="800" i="1" baseline="300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</a:t>
            </a: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fr-FR" sz="800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Tles</a:t>
            </a: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et internat</a:t>
            </a:r>
            <a:r>
              <a:rPr lang="fr-FR" sz="8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 </a:t>
            </a:r>
            <a:r>
              <a:rPr lang="fr-FR" sz="8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Abdessatar</a:t>
            </a:r>
            <a:r>
              <a:rPr lang="fr-FR" sz="8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HASSEN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CPE en charge des 3</a:t>
            </a:r>
            <a:r>
              <a:rPr lang="fr-FR" sz="800" i="1" baseline="300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et 2</a:t>
            </a:r>
            <a:r>
              <a:rPr lang="fr-FR" sz="800" i="1" baseline="300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nde </a:t>
            </a:r>
            <a:r>
              <a:rPr lang="fr-FR" sz="8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 Hakim EL OUICHI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CPE en charge des 6</a:t>
            </a:r>
            <a:r>
              <a:rPr lang="fr-FR" sz="800" i="1" baseline="300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, 5</a:t>
            </a:r>
            <a:r>
              <a:rPr lang="fr-FR" sz="800" i="1" baseline="300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, 4</a:t>
            </a:r>
            <a:r>
              <a:rPr lang="fr-FR" sz="800" i="1" baseline="30000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</a:t>
            </a: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:</a:t>
            </a:r>
            <a:endParaRPr sz="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fr-FR" sz="8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8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Najet</a:t>
            </a:r>
            <a:r>
              <a:rPr lang="fr-FR" sz="8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DERROUICHE</a:t>
            </a:r>
            <a:endParaRPr sz="8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310785" y="3653199"/>
            <a:ext cx="1388619" cy="127661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Secrétaire élèves collège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800" b="1" i="1" dirty="0" err="1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Jihane</a:t>
            </a:r>
            <a:r>
              <a:rPr lang="fr-FR" sz="8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Brahim </a:t>
            </a:r>
            <a:r>
              <a:rPr lang="fr-FR" sz="800" b="1" i="1" dirty="0" err="1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Benothman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Secrétaire élèves lycée 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8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8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Feryel</a:t>
            </a:r>
            <a:r>
              <a:rPr lang="fr-FR" sz="8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TELLISSI</a:t>
            </a:r>
            <a:endParaRPr sz="8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309713" y="4973310"/>
            <a:ext cx="1389692" cy="1109438"/>
          </a:xfrm>
          <a:prstGeom prst="rect">
            <a:avLst/>
          </a:prstGeom>
          <a:solidFill>
            <a:srgbClr val="5C6E88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CDI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 Kamel LETTAD</a:t>
            </a:r>
            <a:endParaRPr sz="9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Selma </a:t>
            </a:r>
            <a:r>
              <a:rPr lang="fr-FR" sz="9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Abdelkefi</a:t>
            </a:r>
            <a:endParaRPr sz="9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9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Jihene</a:t>
            </a: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fr-FR" sz="9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Souaki</a:t>
            </a:r>
            <a:endParaRPr sz="9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 </a:t>
            </a:r>
            <a:r>
              <a:rPr lang="fr-FR" sz="9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Kheireddine</a:t>
            </a: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Zarrouk</a:t>
            </a:r>
            <a:endParaRPr sz="9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308638" y="6178163"/>
            <a:ext cx="4494343" cy="543312"/>
          </a:xfrm>
          <a:prstGeom prst="rect">
            <a:avLst/>
          </a:prstGeom>
          <a:solidFill>
            <a:srgbClr val="5C6E88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Infirmières</a:t>
            </a:r>
            <a:endParaRPr sz="900" b="1" i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Barbara AMARA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Claire-Sophie GOUTTEBEL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Anne BARREAU</a:t>
            </a:r>
            <a:endParaRPr sz="900" b="1" i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1750950" y="531439"/>
            <a:ext cx="1061261" cy="948844"/>
          </a:xfrm>
          <a:prstGeom prst="rect">
            <a:avLst/>
          </a:prstGeom>
          <a:gradFill>
            <a:gsLst>
              <a:gs pos="0">
                <a:srgbClr val="B3C7DF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Directrice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Valérie DAUMAS</a:t>
            </a:r>
            <a:endParaRPr sz="9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1757187" y="1553447"/>
            <a:ext cx="2159206" cy="80389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Secrétaires:</a:t>
            </a:r>
            <a:endParaRPr dirty="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Pascaline </a:t>
            </a: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MOKRANI</a:t>
            </a:r>
          </a:p>
          <a:p>
            <a:pPr algn="ctr">
              <a:lnSpc>
                <a:spcPct val="150000"/>
              </a:lnSpc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9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Sarra</a:t>
            </a: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fr-FR" sz="9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Mourali</a:t>
            </a: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1758485" y="2441129"/>
            <a:ext cx="2157908" cy="1168770"/>
          </a:xfrm>
          <a:prstGeom prst="rect">
            <a:avLst/>
          </a:prstGeom>
          <a:solidFill>
            <a:srgbClr val="5C6E88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Assistants </a:t>
            </a:r>
            <a:r>
              <a:rPr lang="fr-FR" sz="9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de vie scolaire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Isabelle </a:t>
            </a: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DELAUNEY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sym typeface="Verdana"/>
              </a:rPr>
              <a:t>Fayçal ZAGHDOUDI</a:t>
            </a:r>
            <a:endParaRPr dirty="0"/>
          </a:p>
        </p:txBody>
      </p:sp>
      <p:sp>
        <p:nvSpPr>
          <p:cNvPr id="249" name="Google Shape;249;p11"/>
          <p:cNvSpPr/>
          <p:nvPr/>
        </p:nvSpPr>
        <p:spPr>
          <a:xfrm>
            <a:off x="1758486" y="3653199"/>
            <a:ext cx="1053726" cy="1276610"/>
          </a:xfrm>
          <a:prstGeom prst="rect">
            <a:avLst/>
          </a:prstGeom>
          <a:solidFill>
            <a:srgbClr val="5C6E88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Enseignante spécialisée </a:t>
            </a:r>
            <a:r>
              <a:rPr lang="fr-FR" sz="9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EMFE: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900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algn="ctr"/>
            <a:r>
              <a:rPr lang="fr-FR" sz="9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Anne VINCENT</a:t>
            </a:r>
            <a:endParaRPr sz="900" b="1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0" name="Google Shape;250;p11"/>
          <p:cNvSpPr/>
          <p:nvPr/>
        </p:nvSpPr>
        <p:spPr>
          <a:xfrm>
            <a:off x="1758486" y="4973310"/>
            <a:ext cx="1078306" cy="1109438"/>
          </a:xfrm>
          <a:prstGeom prst="rect">
            <a:avLst/>
          </a:prstGeom>
          <a:solidFill>
            <a:srgbClr val="5C6E88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BCD</a:t>
            </a:r>
            <a:endParaRPr sz="9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900" b="1" i="1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Narjes</a:t>
            </a: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AYARI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1" name="Google Shape;251;p11"/>
          <p:cNvSpPr/>
          <p:nvPr/>
        </p:nvSpPr>
        <p:spPr>
          <a:xfrm>
            <a:off x="2933872" y="549804"/>
            <a:ext cx="982521" cy="930479"/>
          </a:xfrm>
          <a:prstGeom prst="rect">
            <a:avLst/>
          </a:prstGeom>
          <a:gradFill>
            <a:gsLst>
              <a:gs pos="0">
                <a:srgbClr val="B3C7DF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Directeur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M. Guy ROSSIGNOL</a:t>
            </a:r>
            <a:endParaRPr sz="10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4009352" y="549804"/>
            <a:ext cx="1069676" cy="930479"/>
          </a:xfrm>
          <a:prstGeom prst="rect">
            <a:avLst/>
          </a:prstGeom>
          <a:gradFill>
            <a:gsLst>
              <a:gs pos="0">
                <a:srgbClr val="B3C7DF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Principal </a:t>
            </a:r>
            <a:endParaRPr lang="fr-FR" sz="900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. Abbas DAICHE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5164121" y="552032"/>
            <a:ext cx="984583" cy="930479"/>
          </a:xfrm>
          <a:prstGeom prst="rect">
            <a:avLst/>
          </a:prstGeom>
          <a:gradFill>
            <a:gsLst>
              <a:gs pos="0">
                <a:srgbClr val="B3C7DF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Directeur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. Serge </a:t>
            </a: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BAYLE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6" name="Google Shape;256;p11"/>
          <p:cNvSpPr/>
          <p:nvPr/>
        </p:nvSpPr>
        <p:spPr>
          <a:xfrm>
            <a:off x="4025256" y="2423877"/>
            <a:ext cx="2139352" cy="700986"/>
          </a:xfrm>
          <a:prstGeom prst="rect">
            <a:avLst/>
          </a:prstGeom>
          <a:solidFill>
            <a:srgbClr val="5C6E88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 smtClean="0">
                <a:solidFill>
                  <a:srgbClr val="FFFFFF"/>
                </a:solidFill>
                <a:latin typeface="Verdana"/>
                <a:ea typeface="Verdana"/>
                <a:sym typeface="Verdana"/>
              </a:rPr>
              <a:t>Responsable du service Intendance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900" b="1" i="1" dirty="0" err="1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Jihène</a:t>
            </a: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GRIBBAA</a:t>
            </a:r>
            <a:endParaRPr sz="9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4030838" y="3198050"/>
            <a:ext cx="2139350" cy="742223"/>
          </a:xfrm>
          <a:prstGeom prst="rect">
            <a:avLst/>
          </a:prstGeom>
          <a:solidFill>
            <a:srgbClr val="5C6E88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900" b="1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900" b="1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Conseillère Principale de vie scolaire</a:t>
            </a:r>
          </a:p>
          <a:p>
            <a:pPr algn="ctr"/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</a:t>
            </a: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Sandrine BEN MESSAOUD</a:t>
            </a:r>
          </a:p>
          <a:p>
            <a:pPr lvl="0" algn="ctr"/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i="1"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8" name="Google Shape;258;p11"/>
          <p:cNvSpPr/>
          <p:nvPr/>
        </p:nvSpPr>
        <p:spPr>
          <a:xfrm>
            <a:off x="6246593" y="552032"/>
            <a:ext cx="1189377" cy="930479"/>
          </a:xfrm>
          <a:prstGeom prst="rect">
            <a:avLst/>
          </a:prstGeom>
          <a:gradFill>
            <a:gsLst>
              <a:gs pos="0">
                <a:srgbClr val="B3C7DF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Directeur </a:t>
            </a:r>
            <a:endParaRPr lang="fr-FR" sz="1000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</a:t>
            </a:r>
            <a:r>
              <a:rPr lang="fr-FR" sz="10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. Matthieu HUMERY</a:t>
            </a:r>
            <a:endParaRPr dirty="0"/>
          </a:p>
        </p:txBody>
      </p:sp>
      <p:sp>
        <p:nvSpPr>
          <p:cNvPr id="259" name="Google Shape;259;p11"/>
          <p:cNvSpPr/>
          <p:nvPr/>
        </p:nvSpPr>
        <p:spPr>
          <a:xfrm>
            <a:off x="7534908" y="542766"/>
            <a:ext cx="1259682" cy="939746"/>
          </a:xfrm>
          <a:prstGeom prst="rect">
            <a:avLst/>
          </a:prstGeom>
          <a:gradFill>
            <a:gsLst>
              <a:gs pos="0">
                <a:srgbClr val="B3C7DF"/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Directrice </a:t>
            </a:r>
            <a:r>
              <a:rPr lang="fr-FR" sz="900" b="1" i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Anne </a:t>
            </a:r>
            <a:r>
              <a:rPr lang="fr-FR" sz="900" b="1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BARBARIT</a:t>
            </a:r>
          </a:p>
        </p:txBody>
      </p:sp>
      <p:sp>
        <p:nvSpPr>
          <p:cNvPr id="260" name="Google Shape;260;p11"/>
          <p:cNvSpPr/>
          <p:nvPr/>
        </p:nvSpPr>
        <p:spPr>
          <a:xfrm>
            <a:off x="4948838" y="6178163"/>
            <a:ext cx="4087097" cy="543300"/>
          </a:xfrm>
          <a:prstGeom prst="rect">
            <a:avLst/>
          </a:prstGeom>
          <a:solidFill>
            <a:srgbClr val="5C6E88"/>
          </a:solidFill>
          <a:ln>
            <a:noFill/>
          </a:ln>
          <a:effectLst>
            <a:outerShdw blurRad="38100" dist="254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PSY EN</a:t>
            </a:r>
            <a:endParaRPr sz="900" i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b="1" i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Mme Nathalie Ospital</a:t>
            </a:r>
            <a:endParaRPr sz="900" b="1" i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" name="Google Shape;249;p11"/>
          <p:cNvSpPr/>
          <p:nvPr/>
        </p:nvSpPr>
        <p:spPr>
          <a:xfrm>
            <a:off x="2837149" y="3648386"/>
            <a:ext cx="1079244" cy="1276610"/>
          </a:xfrm>
          <a:prstGeom prst="rect">
            <a:avLst/>
          </a:prstGeom>
          <a:solidFill>
            <a:srgbClr val="5C6E88"/>
          </a:solidFill>
          <a:ln>
            <a:noFill/>
          </a:ln>
          <a:effectLst>
            <a:outerShdw blurRad="38100" dist="25400" dir="5400000" rotWithShape="0">
              <a:srgbClr val="000000">
                <a:alpha val="49803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00" i="1" dirty="0" smtClean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ERI: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sz="900" i="1" dirty="0" smtClean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 algn="ctr"/>
            <a:r>
              <a:rPr lang="fr-FR" sz="900" b="1" i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Caroline LAFFONT</a:t>
            </a:r>
            <a:endParaRPr sz="900" b="1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3343</TotalTime>
  <Words>421</Words>
  <Application>Microsoft Office PowerPoint</Application>
  <PresentationFormat>Affichage à l'écran (4:3)</PresentationFormat>
  <Paragraphs>228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Helvetica Neue</vt:lpstr>
      <vt:lpstr>Times New Roman</vt:lpstr>
      <vt:lpstr>Tahoma</vt:lpstr>
      <vt:lpstr>Verdana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proviseur</dc:creator>
  <cp:lastModifiedBy>Fatma Ayari</cp:lastModifiedBy>
  <cp:revision>27</cp:revision>
  <cp:lastPrinted>2026-09-09T09:17:27Z</cp:lastPrinted>
  <dcterms:created xsi:type="dcterms:W3CDTF">2008-02-26T13:57:22Z</dcterms:created>
  <dcterms:modified xsi:type="dcterms:W3CDTF">2026-09-09T09:20:20Z</dcterms:modified>
</cp:coreProperties>
</file>